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285860"/>
            <a:ext cx="5715040" cy="22860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Организация                      деятельности учащихся школы по самообразованию, как важнейшему фактору повышения качества образования.</a:t>
            </a:r>
            <a:endParaRPr lang="ru-RU" sz="3200" dirty="0"/>
          </a:p>
        </p:txBody>
      </p:sp>
      <p:pic>
        <p:nvPicPr>
          <p:cNvPr id="5" name="Рисунок 4" descr="25232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929066"/>
            <a:ext cx="2656398" cy="2643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8104" y="4869160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Подмарева</a:t>
            </a:r>
            <a:r>
              <a:rPr lang="ru-RU" sz="1600" dirty="0" smtClean="0"/>
              <a:t> Л.В., учитель географии  МОУ «</a:t>
            </a:r>
            <a:r>
              <a:rPr lang="ru-RU" sz="1600" dirty="0"/>
              <a:t>СОШ с углубленным изучением отдельных предметов №</a:t>
            </a:r>
            <a:r>
              <a:rPr lang="ru-RU" sz="1600" dirty="0" smtClean="0"/>
              <a:t>32» </a:t>
            </a:r>
            <a:r>
              <a:rPr lang="ru-RU" sz="1600" dirty="0" err="1" smtClean="0"/>
              <a:t>г.о</a:t>
            </a:r>
            <a:r>
              <a:rPr lang="ru-RU" sz="1600" dirty="0" smtClean="0"/>
              <a:t>. Саранск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785926"/>
            <a:ext cx="4857752" cy="4238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 </a:t>
            </a:r>
            <a:r>
              <a:rPr lang="ru-RU" sz="2200" b="1" dirty="0" smtClean="0"/>
              <a:t>Мотивы интеллектуального побуждения: стремление найти ответ на волнующий вопрос или поставленную проблему, чувство удовлетворения от процесса мыслительной деятельности;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8" name="Picture 4" descr="C:\Documents and Settings\Admin\Мои документы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514902" cy="2643206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Мои документы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928934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357438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Мотивы социальные: сознание долга ответственности, стремление выработать мировоззрение, миропонимание окружающей действительности.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Documents and Settings\Admin\Мои документы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00306"/>
            <a:ext cx="4000528" cy="2800370"/>
          </a:xfrm>
          <a:prstGeom prst="rect">
            <a:avLst/>
          </a:prstGeom>
          <a:noFill/>
        </p:spPr>
      </p:pic>
      <p:pic>
        <p:nvPicPr>
          <p:cNvPr id="5" name="Рисунок 4" descr="Фото0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14686"/>
            <a:ext cx="4522064" cy="3391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</a:t>
            </a:r>
            <a:r>
              <a:rPr lang="ru-RU" b="1" dirty="0" smtClean="0"/>
              <a:t>наличие общественного требования о необходимости самообразования; </a:t>
            </a:r>
            <a:endParaRPr lang="ru-RU" dirty="0" smtClean="0"/>
          </a:p>
          <a:p>
            <a:r>
              <a:rPr lang="ru-RU" b="1" dirty="0" smtClean="0"/>
              <a:t>-осознание необходимости самообразования;</a:t>
            </a:r>
            <a:endParaRPr lang="ru-RU" dirty="0" smtClean="0"/>
          </a:p>
          <a:p>
            <a:r>
              <a:rPr lang="ru-RU" dirty="0" smtClean="0"/>
              <a:t> -</a:t>
            </a:r>
            <a:r>
              <a:rPr lang="ru-RU" b="1" dirty="0" smtClean="0"/>
              <a:t>наличие внутренних побуждений и добровольной, дополнительной самостоятельной, систематической познавательной деятельности;</a:t>
            </a:r>
            <a:endParaRPr lang="ru-RU" dirty="0" smtClean="0"/>
          </a:p>
          <a:p>
            <a:r>
              <a:rPr lang="ru-RU" b="1" dirty="0" smtClean="0"/>
              <a:t>- овладение системой умений самостоятельного поиска и использования различных источников знаний.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t2.gstatic.com/images?q=tbn:ANd9GcSs6Tzk1lyrjdeOMK3FCmzGNE5FzUzYX9YYQqd_1KIHI42gZp7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480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Внешние и внутренние факторы, влияющие на развитие процесса самообразования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418089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/>
              <a:t>Внешние факторы</a:t>
            </a:r>
            <a:endParaRPr lang="ru-RU" sz="2600" dirty="0" smtClean="0"/>
          </a:p>
          <a:p>
            <a:pPr lvl="0"/>
            <a:r>
              <a:rPr lang="ru-RU" sz="2200" b="1" dirty="0" smtClean="0"/>
              <a:t>различные предметы и явления окружающей среды, вызывающие интерес и желание их познать;</a:t>
            </a:r>
            <a:endParaRPr lang="ru-RU" sz="2200" dirty="0" smtClean="0"/>
          </a:p>
          <a:p>
            <a:pPr lvl="0"/>
            <a:r>
              <a:rPr lang="ru-RU" sz="2200" b="1" dirty="0" smtClean="0"/>
              <a:t>приемы, используемые учителем: домашний эксперимент, элементы развивающего и проблемного обучения, одобрение и др.;</a:t>
            </a:r>
            <a:endParaRPr lang="ru-RU" sz="2200" dirty="0" smtClean="0"/>
          </a:p>
          <a:p>
            <a:pPr lvl="0"/>
            <a:r>
              <a:rPr lang="ru-RU" sz="2200" b="1" dirty="0" smtClean="0"/>
              <a:t>стимулы, применяемые учителем, выходящие за рамки учебного процесса: подчеркивание важности самообразования, пример людей, добившихся успеха с помощью самообразования и др.;</a:t>
            </a:r>
            <a:endParaRPr lang="ru-RU" sz="2200" dirty="0" smtClean="0"/>
          </a:p>
          <a:p>
            <a:pPr lvl="0"/>
            <a:r>
              <a:rPr lang="ru-RU" sz="2200" b="1" dirty="0" smtClean="0"/>
              <a:t>стимулы, заключающиеся в самом учебном процессе: привлечение новейших достижений науки и техники, обзор литературы по теме, показ практической значимости материала, показ перспективности для различных профессий и т.д.;</a:t>
            </a:r>
            <a:endParaRPr lang="ru-RU" sz="2200" dirty="0" smtClean="0"/>
          </a:p>
          <a:p>
            <a:pPr lvl="0"/>
            <a:r>
              <a:rPr lang="ru-RU" sz="2200" b="1" dirty="0" smtClean="0"/>
              <a:t>методы и формы организации учебной деятельности решение проблем, требующих широкой ориентировки в предмете.</a:t>
            </a:r>
            <a:endParaRPr lang="ru-RU" sz="22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418089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/>
              <a:t>Внутренние факторы</a:t>
            </a:r>
            <a:endParaRPr lang="ru-RU" sz="2600" dirty="0" smtClean="0"/>
          </a:p>
          <a:p>
            <a:pPr lvl="0"/>
            <a:r>
              <a:rPr lang="ru-RU" sz="2200" b="1" dirty="0" smtClean="0"/>
              <a:t>познавательней интерес к определенной области знаний;</a:t>
            </a:r>
            <a:endParaRPr lang="ru-RU" sz="2200" dirty="0" smtClean="0"/>
          </a:p>
          <a:p>
            <a:pPr lvl="0"/>
            <a:r>
              <a:rPr lang="ru-RU" sz="2200" b="1" dirty="0" smtClean="0"/>
              <a:t>социально значимые мотивы            (свое место в жизни, осознание значения знаний, самоусовершенствование);</a:t>
            </a:r>
            <a:endParaRPr lang="ru-RU" sz="2200" dirty="0" smtClean="0"/>
          </a:p>
          <a:p>
            <a:pPr lvl="0"/>
            <a:r>
              <a:rPr lang="ru-RU" sz="2200" b="1" dirty="0" smtClean="0"/>
              <a:t>профессиональный интерес – побудительная причина самообразования школьников;</a:t>
            </a:r>
            <a:endParaRPr lang="ru-RU" sz="2200" dirty="0" smtClean="0"/>
          </a:p>
          <a:p>
            <a:pPr lvl="0"/>
            <a:r>
              <a:rPr lang="ru-RU" sz="2200" b="1" dirty="0" smtClean="0"/>
              <a:t>связь с жизнью.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9" name="Рисунок 8" descr="http://t2.gstatic.com/images?q=tbn:ANd9GcR_2QzydJQbMV6yRb--GrElGY5SbKoBIA1LrIFX2mUz2RoXYbpMs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7145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На свете есть только один способ побудить людей что-то сделать, и заключается он в том, чтобы заставить захотеть это сделать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                 Дейл </a:t>
            </a:r>
            <a:r>
              <a:rPr lang="ru-RU" sz="2400" b="1" dirty="0" err="1" smtClean="0"/>
              <a:t>Корнеги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Содержимое 3" descr="IMG_1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7751" y="2582805"/>
            <a:ext cx="5648498" cy="3765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Глубочайшим стремлением, присущим человеческой природе, является желание быть значительным. 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                        </a:t>
            </a:r>
            <a:r>
              <a:rPr lang="ru-RU" sz="2700" dirty="0" err="1" smtClean="0"/>
              <a:t>Д.Дьюи</a:t>
            </a:r>
            <a:r>
              <a:rPr lang="ru-RU" sz="2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0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000240"/>
            <a:ext cx="3143272" cy="4713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0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928802"/>
            <a:ext cx="3302966" cy="47727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571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педагогической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 fontScale="47500" lnSpcReduction="20000"/>
          </a:bodyPr>
          <a:lstStyle/>
          <a:p>
            <a:r>
              <a:rPr lang="ru-RU" sz="2900" b="1" dirty="0" smtClean="0"/>
              <a:t>правила педагогической деятельности:</a:t>
            </a:r>
            <a:endParaRPr lang="ru-RU" sz="2900" dirty="0" smtClean="0"/>
          </a:p>
          <a:p>
            <a:pPr lvl="0"/>
            <a:r>
              <a:rPr lang="ru-RU" sz="2900" b="1" dirty="0" smtClean="0"/>
              <a:t>опирайтесь на желания. Задача педагога – сменить направленность устремлений, если они не совпадают с педагогическими целями;</a:t>
            </a:r>
            <a:endParaRPr lang="ru-RU" sz="2900" dirty="0" smtClean="0"/>
          </a:p>
          <a:p>
            <a:pPr lvl="0"/>
            <a:r>
              <a:rPr lang="ru-RU" sz="2900" b="1" dirty="0" smtClean="0"/>
              <a:t>используйте идентификацию. Подталкивайте ваших питомцев к нормальным человеческим желаниям, оформляйте их смутные стремления в прагматические потребности. Среди множества способов обратить “побочные” интересы в мощный стимул воспитания, учения и самосовершенствования есть один, опирающийся на склонность детей и подростков к яркому образу, красивой форме. В трудных случаях учитель будет идти от формы к содержанию, от эмоций к логике – тогда у него появится больше шансов заинтересовать учащихся своими целями. Драматизируйте свои идеи, советует Д.Карнеги, подавайте их эффектно, ярко:</a:t>
            </a:r>
            <a:endParaRPr lang="ru-RU" sz="2900" dirty="0" smtClean="0"/>
          </a:p>
          <a:p>
            <a:pPr lvl="0"/>
            <a:r>
              <a:rPr lang="ru-RU" sz="2900" b="1" dirty="0" smtClean="0"/>
              <a:t>говорите о том, что интересует учащихся, ваша цель переориентировать интересы школьников на воспитание и дидактические цели;</a:t>
            </a:r>
            <a:endParaRPr lang="ru-RU" sz="2900" dirty="0" smtClean="0"/>
          </a:p>
          <a:p>
            <a:pPr lvl="0"/>
            <a:r>
              <a:rPr lang="ru-RU" sz="2900" b="1" dirty="0" smtClean="0"/>
              <a:t>используйте намерения, которые возникают на основе потребности;</a:t>
            </a:r>
            <a:endParaRPr lang="ru-RU" sz="2900" dirty="0" smtClean="0"/>
          </a:p>
          <a:p>
            <a:pPr lvl="0"/>
            <a:r>
              <a:rPr lang="ru-RU" sz="2900" b="1" dirty="0" smtClean="0"/>
              <a:t>поощряйте желание добиться признания;</a:t>
            </a:r>
            <a:endParaRPr lang="ru-RU" sz="2900" dirty="0" smtClean="0"/>
          </a:p>
          <a:p>
            <a:pPr lvl="0"/>
            <a:r>
              <a:rPr lang="ru-RU" sz="2900" b="1" dirty="0" smtClean="0"/>
              <a:t>признавайте достоинства;</a:t>
            </a:r>
            <a:endParaRPr lang="ru-RU" sz="2900" dirty="0" smtClean="0"/>
          </a:p>
          <a:p>
            <a:pPr lvl="0"/>
            <a:r>
              <a:rPr lang="ru-RU" sz="2900" b="1" dirty="0" smtClean="0"/>
              <a:t>одобряйте успехи;</a:t>
            </a:r>
            <a:endParaRPr lang="ru-RU" sz="2900" dirty="0" smtClean="0"/>
          </a:p>
          <a:p>
            <a:pPr lvl="0"/>
            <a:r>
              <a:rPr lang="ru-RU" sz="2900" b="1" dirty="0" smtClean="0"/>
              <a:t>сделайте работу привлекательной;</a:t>
            </a:r>
            <a:endParaRPr lang="ru-RU" sz="2900" dirty="0" smtClean="0"/>
          </a:p>
          <a:p>
            <a:pPr lvl="0"/>
            <a:r>
              <a:rPr lang="ru-RU" sz="2900" b="1" dirty="0" smtClean="0"/>
              <a:t>дайте обучаемому шанс;</a:t>
            </a:r>
            <a:endParaRPr lang="ru-RU" sz="2900" dirty="0" smtClean="0"/>
          </a:p>
          <a:p>
            <a:pPr lvl="0"/>
            <a:r>
              <a:rPr lang="ru-RU" sz="2900" b="1" dirty="0" smtClean="0"/>
              <a:t>обращайтесь к самолюбию;</a:t>
            </a:r>
            <a:endParaRPr lang="ru-RU" sz="2900" dirty="0" smtClean="0"/>
          </a:p>
          <a:p>
            <a:pPr lvl="0"/>
            <a:r>
              <a:rPr lang="ru-RU" sz="2900" b="1" dirty="0" smtClean="0"/>
              <a:t>показывайте достижения;</a:t>
            </a:r>
            <a:endParaRPr lang="ru-RU" sz="2900" dirty="0" smtClean="0"/>
          </a:p>
          <a:p>
            <a:pPr lvl="0"/>
            <a:r>
              <a:rPr lang="ru-RU" sz="2900" b="1" dirty="0" smtClean="0"/>
              <a:t>хвалите.</a:t>
            </a:r>
            <a:endParaRPr lang="ru-RU" sz="2900" dirty="0" smtClean="0"/>
          </a:p>
          <a:p>
            <a:r>
              <a:rPr lang="ru-RU" sz="2900" b="1" dirty="0" smtClean="0"/>
              <a:t> 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4" name="Рисунок 3" descr="http://t3.gstatic.com/images?q=tbn:ANd9GcTwsNlC1wUm5MLeXt1kpYdSBxO7EojRDswxaXyNiiuaHDwo-eE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476750"/>
            <a:ext cx="1924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715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sz="2400" dirty="0" smtClean="0"/>
          </a:p>
          <a:p>
            <a:r>
              <a:rPr lang="ru-RU" sz="2400" dirty="0" smtClean="0"/>
              <a:t>«Плохой учитель преподносит истину,                                                    хороший учит ее находить»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r>
              <a:rPr lang="ru-RU" sz="2400" dirty="0" smtClean="0"/>
              <a:t>«Знания только тогда знания, когда они </a:t>
            </a:r>
          </a:p>
          <a:p>
            <a:pPr>
              <a:buNone/>
            </a:pPr>
            <a:r>
              <a:rPr lang="ru-RU" sz="2400" dirty="0" smtClean="0"/>
              <a:t>    приобретены усилиями своей мысли».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</a:t>
            </a:r>
            <a:r>
              <a:rPr lang="ru-RU" sz="2000" dirty="0" smtClean="0"/>
              <a:t>Лев Николаевич Толстой</a:t>
            </a:r>
            <a:endParaRPr lang="ru-RU" sz="2000" dirty="0"/>
          </a:p>
        </p:txBody>
      </p:sp>
      <p:pic>
        <p:nvPicPr>
          <p:cNvPr id="4" name="Рисунок 3" descr="P101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857" y="1357299"/>
            <a:ext cx="466728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15370" cy="1714512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«Каждый учитель должен развить в ученике желание и способность самостоятельно, без учителя, приобретать новые познания… Обладая такой умственной силой, человек будет учиться всю жизнь, что конечно и составляет   одну из главнейших задач всякого школьного учения»?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К.Д.Ушинский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C:\Documents and Settings\Admin\Мои документы\S7305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5929354" cy="433988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6061031"/>
          </a:xfrm>
        </p:spPr>
        <p:txBody>
          <a:bodyPr/>
          <a:lstStyle/>
          <a:p>
            <a:r>
              <a:rPr lang="ru-RU" sz="1800" b="1" dirty="0" smtClean="0"/>
              <a:t> «Самообразование – целенаправленная познавательная деятельность, управляемая самой личностью; </a:t>
            </a:r>
            <a:endParaRPr lang="ru-RU" sz="1800" dirty="0" smtClean="0"/>
          </a:p>
          <a:p>
            <a:r>
              <a:rPr lang="ru-RU" sz="1800" b="1" dirty="0" smtClean="0"/>
              <a:t>приобретение систематических знаний, необходимых для познания окружающей действительности.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7" name="Содержимое 6" descr="http://t0.gstatic.com/images?q=tbn:ANd9GcRs9iDZESHb6kpZhmGjduPbLOnXf_celv76IFvhwACAaynDq3BK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3286124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Основной  путь повышения качества знаний учащихся в современных  условиях – это реализация модели «трех С»: самообразование, самовоспитание и саморазвитие.  </a:t>
            </a:r>
            <a:endParaRPr lang="ru-RU" dirty="0" smtClean="0"/>
          </a:p>
        </p:txBody>
      </p:sp>
      <p:pic>
        <p:nvPicPr>
          <p:cNvPr id="9" name="Рисунок 8" descr="http://t3.gstatic.com/images?q=tbn:ANd9GcSc7OBpwy0-JIDuXjFnFJh4bOMJMIFfdPYvx7XSu2LHSXS0dhq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857628"/>
            <a:ext cx="292894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Успех  же самообразования  зависит от целого ряда компонентов познавательной деятельности ребенка, среди которых первостепенными являются: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6972320" cy="4359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Осознание   персональной  необходимости   в приобретении дополнительных знаний; </a:t>
            </a:r>
            <a:endParaRPr lang="ru-RU" dirty="0" smtClean="0"/>
          </a:p>
          <a:p>
            <a:r>
              <a:rPr lang="ru-RU" b="1" dirty="0" smtClean="0"/>
              <a:t>Обладание необходимым умственным развитием, способностями усматривать проблемы, формулировать их,                                   планировать                                 последовательные шаги                               поиска ответа;</a:t>
            </a:r>
            <a:endParaRPr lang="ru-RU" dirty="0" smtClean="0"/>
          </a:p>
          <a:p>
            <a:r>
              <a:rPr lang="ru-RU" b="1" dirty="0" smtClean="0"/>
              <a:t>Умение отбирать  знания необходимые для решения                        вставшей проблемы;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www.mousosh262011.narod.ru/images/risunok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071942"/>
            <a:ext cx="264317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829576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Условия самообразования: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6615130" cy="4929222"/>
          </a:xfrm>
        </p:spPr>
        <p:txBody>
          <a:bodyPr>
            <a:normAutofit fontScale="92500"/>
          </a:bodyPr>
          <a:lstStyle/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800" b="1" dirty="0" smtClean="0"/>
              <a:t>Во-первых, чтобы знания приобрели личностно значимый характер для учащегося, так как общественное мнение коллектива оказывает большое влияние на формирование взглядов, убеждений и стремлений учащихся.</a:t>
            </a:r>
          </a:p>
          <a:p>
            <a:pPr>
              <a:buNone/>
            </a:pPr>
            <a:endParaRPr lang="ru-RU" sz="1800" b="1" dirty="0" smtClean="0"/>
          </a:p>
          <a:p>
            <a:r>
              <a:rPr lang="ru-RU" sz="1800" b="1" dirty="0" smtClean="0"/>
              <a:t>Во-вторых, в процессе всего обучения у учащихся должна складываться устойчивая установка на необходимость овладения знаниями в течение всей жизни независимо от того, какой деятельностью в будущем они будут заняты</a:t>
            </a:r>
          </a:p>
          <a:p>
            <a:pPr>
              <a:buNone/>
            </a:pPr>
            <a:endParaRPr lang="ru-RU" sz="1800" b="1" dirty="0" smtClean="0"/>
          </a:p>
          <a:p>
            <a:r>
              <a:rPr lang="ru-RU" sz="1800" b="1" dirty="0" smtClean="0"/>
              <a:t> В-третьих, потребность в знаниях и некоторые формы самообразовательной деятельности учащихся необходимо развивать на каждом этапе обучения с учетом их возрастных особенностей.</a:t>
            </a:r>
            <a:endParaRPr lang="ru-RU" sz="1800" dirty="0"/>
          </a:p>
        </p:txBody>
      </p:sp>
      <p:pic>
        <p:nvPicPr>
          <p:cNvPr id="9" name="Рисунок 8" descr="http://t3.gstatic.com/images?q=tbn:ANd9GcQcEe4c_kI4p8iQTsjafSiSh0VM4vuo1q55c0CHUTGplxxPaIE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357430"/>
            <a:ext cx="1928826" cy="304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 Мотивы непосредственно побуждающие: любовь к учителю, интересное ведение учителем уроков, новые наглядные пособия;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5" name="Picture 3" descr="C:\Documents and Settings\Admin\Мои документы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548220" cy="3411165"/>
          </a:xfrm>
          <a:prstGeom prst="rect">
            <a:avLst/>
          </a:prstGeom>
          <a:noFill/>
        </p:spPr>
      </p:pic>
      <p:pic>
        <p:nvPicPr>
          <p:cNvPr id="9" name="Содержимое 3" descr="P100038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119559" y="3071810"/>
            <a:ext cx="4845500" cy="363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 Мотивы перспективно побуждающие: желание заниматься каким-либо предметом; интерес к определенной деятельности; Желание заслужить одобрение коллектива;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C:\Documents and Settings\Admin\Мои документы\S7305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68522"/>
            <a:ext cx="5740420" cy="430531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1428736"/>
            <a:ext cx="4686304" cy="7810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Могут быть и отрицательные мотивы, такие как: страх перед строгим учителем, нежелание иметь плохие оценки;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Admin\Мои документы\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3514902" cy="2643206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678697"/>
            <a:ext cx="5405452" cy="406181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184</TotalTime>
  <Words>708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Georgia</vt:lpstr>
      <vt:lpstr>Trebuchet MS</vt:lpstr>
      <vt:lpstr>Wingdings 2</vt:lpstr>
      <vt:lpstr>Городская</vt:lpstr>
      <vt:lpstr>Организация                      деятельности учащихся школы по самообразованию, как важнейшему фактору повышения качества образования.</vt:lpstr>
      <vt:lpstr>Презентация PowerPoint</vt:lpstr>
      <vt:lpstr>  «Каждый учитель должен развить в ученике желание и способность самостоятельно, без учителя, приобретать новые познания… Обладая такой умственной силой, человек будет учиться всю жизнь, что конечно и составляет   одну из главнейших задач всякого школьного учения»?                                                                                    К.Д.Ушинский </vt:lpstr>
      <vt:lpstr>Презентация PowerPoint</vt:lpstr>
      <vt:lpstr>Успех  же самообразования  зависит от целого ряда компонентов познавательной деятельности ребенка, среди которых первостепенными являются:</vt:lpstr>
      <vt:lpstr>Условия самообразования:</vt:lpstr>
      <vt:lpstr> Мотивы непосредственно побуждающие: любовь к учителю, интересное ведение учителем уроков, новые наглядные пособия;  </vt:lpstr>
      <vt:lpstr> Мотивы перспективно побуждающие: желание заниматься каким-либо предметом; интерес к определенной деятельности; Желание заслужить одобрение коллектива; </vt:lpstr>
      <vt:lpstr>Могут быть и отрицательные мотивы, такие как: страх перед строгим учителем, нежелание иметь плохие оценки; </vt:lpstr>
      <vt:lpstr> Мотивы интеллектуального побуждения: стремление найти ответ на волнующий вопрос или поставленную проблему, чувство удовлетворения от процесса мыслительной деятельности; </vt:lpstr>
      <vt:lpstr>Мотивы социальные: сознание долга ответственности, стремление выработать мировоззрение, миропонимание окружающей действительности. </vt:lpstr>
      <vt:lpstr>Презентация PowerPoint</vt:lpstr>
      <vt:lpstr>Внешние и внутренние факторы, влияющие на развитие процесса самообразования </vt:lpstr>
      <vt:lpstr>На свете есть только один способ побудить людей что-то сделать, и заключается он в том, чтобы заставить захотеть это сделать                                                               Дейл Корнеги.</vt:lpstr>
      <vt:lpstr>Глубочайшим стремлением, присущим человеческой природе, является желание быть значительным.                                                                             Д.Дьюи  </vt:lpstr>
      <vt:lpstr>Правила педагогической деятельности: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                    деятельности учащихся                 школы по самообразованию, как важнейшему фактору повышения качества образования.</dc:title>
  <cp:lastModifiedBy>User</cp:lastModifiedBy>
  <cp:revision>22</cp:revision>
  <dcterms:modified xsi:type="dcterms:W3CDTF">2020-10-21T11:30:56Z</dcterms:modified>
</cp:coreProperties>
</file>